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3" r:id="rId2"/>
    <p:sldId id="256" r:id="rId3"/>
    <p:sldId id="284" r:id="rId4"/>
    <p:sldId id="257" r:id="rId5"/>
    <p:sldId id="258" r:id="rId6"/>
    <p:sldId id="259" r:id="rId7"/>
    <p:sldId id="260" r:id="rId8"/>
    <p:sldId id="263" r:id="rId9"/>
    <p:sldId id="261" r:id="rId10"/>
    <p:sldId id="262" r:id="rId11"/>
    <p:sldId id="265" r:id="rId12"/>
    <p:sldId id="264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2" r:id="rId29"/>
    <p:sldId id="281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1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44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4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4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5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92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59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5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7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76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9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CC7C4-0BCE-CB4B-AAEC-757104D3B616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83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keckcodeon.netlify.com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8E3D5-D3C2-824D-BF03-5E8A4CC6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02771"/>
            <a:ext cx="7886700" cy="57741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 to </a:t>
            </a:r>
            <a:br>
              <a:rPr lang="en-US" dirty="0"/>
            </a:br>
            <a:r>
              <a:rPr lang="en-US" dirty="0">
                <a:hlinkClick r:id="rId2"/>
              </a:rPr>
              <a:t>https://keckcodeon.netlify.com/</a:t>
            </a:r>
            <a:br>
              <a:rPr lang="en-US" dirty="0"/>
            </a:br>
            <a:r>
              <a:rPr lang="en-US" dirty="0"/>
              <a:t>click Session Materials at the upper right corner</a:t>
            </a:r>
          </a:p>
          <a:p>
            <a:endParaRPr lang="en-US" dirty="0"/>
          </a:p>
          <a:p>
            <a:pPr algn="just"/>
            <a:r>
              <a:rPr lang="en-US" dirty="0"/>
              <a:t>Download </a:t>
            </a:r>
            <a:r>
              <a:rPr lang="en-US" u="sng" dirty="0"/>
              <a:t>all the class materials</a:t>
            </a:r>
            <a:r>
              <a:rPr lang="en-US" dirty="0"/>
              <a:t> today and put them all </a:t>
            </a:r>
            <a:r>
              <a:rPr lang="en-US" u="sng" dirty="0"/>
              <a:t>in a folder</a:t>
            </a:r>
            <a:r>
              <a:rPr lang="en-US" dirty="0"/>
              <a:t> on your Desktop, Documents, or somewhere you can remember and locate later</a:t>
            </a:r>
          </a:p>
          <a:p>
            <a:endParaRPr lang="en-US" dirty="0"/>
          </a:p>
          <a:p>
            <a:r>
              <a:rPr lang="en-US" dirty="0"/>
              <a:t>run</a:t>
            </a:r>
            <a:br>
              <a:rPr lang="en-US" dirty="0"/>
            </a:br>
            <a:r>
              <a:rPr lang="en-US" dirty="0" err="1">
                <a:solidFill>
                  <a:srgbClr val="FF0000"/>
                </a:solidFill>
              </a:rPr>
              <a:t>install.packages</a:t>
            </a:r>
            <a:r>
              <a:rPr lang="en-US" dirty="0">
                <a:solidFill>
                  <a:srgbClr val="FF0000"/>
                </a:solidFill>
              </a:rPr>
              <a:t>(“</a:t>
            </a:r>
            <a:r>
              <a:rPr lang="en-US" dirty="0" err="1">
                <a:solidFill>
                  <a:srgbClr val="FF0000"/>
                </a:solidFill>
              </a:rPr>
              <a:t>dplyr</a:t>
            </a:r>
            <a:r>
              <a:rPr lang="en-US" dirty="0">
                <a:solidFill>
                  <a:srgbClr val="FF0000"/>
                </a:solidFill>
              </a:rPr>
              <a:t>”)</a:t>
            </a:r>
            <a:br>
              <a:rPr lang="en-US" dirty="0"/>
            </a:br>
            <a:r>
              <a:rPr lang="en-US" dirty="0"/>
              <a:t>in  your </a:t>
            </a:r>
            <a:r>
              <a:rPr lang="en-US" dirty="0" err="1"/>
              <a:t>Rstudio</a:t>
            </a:r>
            <a:r>
              <a:rPr lang="en-US" dirty="0"/>
              <a:t> if you have time</a:t>
            </a:r>
          </a:p>
          <a:p>
            <a:endParaRPr lang="en-US" dirty="0"/>
          </a:p>
          <a:p>
            <a:r>
              <a:rPr lang="en-US" dirty="0"/>
              <a:t>Eat! Eat! Don’t hesitate to grep food!</a:t>
            </a:r>
          </a:p>
        </p:txBody>
      </p:sp>
    </p:spTree>
    <p:extLst>
      <p:ext uri="{BB962C8B-B14F-4D97-AF65-F5344CB8AC3E}">
        <p14:creationId xmlns:p14="http://schemas.microsoft.com/office/powerpoint/2010/main" val="1476814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c(F, F, T, T, T)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all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FF0000"/>
                </a:solidFill>
              </a:rPr>
              <a:t>row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226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10414-431D-A846-820D-164982DE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extract (variable extract)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EFDD188-4D1D-8A45-9832-36A7D9535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 err="1">
                <a:solidFill>
                  <a:srgbClr val="00B050"/>
                </a:solidFill>
              </a:rPr>
              <a:t>iris</a:t>
            </a:r>
            <a:r>
              <a:rPr lang="en-US" sz="4000" dirty="0" err="1"/>
              <a:t>$</a:t>
            </a:r>
            <a:r>
              <a:rPr lang="en-US" sz="4000" dirty="0" err="1">
                <a:solidFill>
                  <a:srgbClr val="FF0000"/>
                </a:solidFill>
              </a:rPr>
              <a:t>Species</a:t>
            </a:r>
            <a:endParaRPr lang="en-US" sz="4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variable (column) “Species” </a:t>
            </a:r>
            <a:r>
              <a:rPr lang="en-US" sz="4000" dirty="0"/>
              <a:t>from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7BC76-BED8-7E40-9752-9022F125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1" y="5079094"/>
            <a:ext cx="1690913" cy="16909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CFE5A4-6685-0446-AAB2-1DF8C9001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735" y="5073650"/>
            <a:ext cx="1696357" cy="1696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9401E0-5895-BC46-8DA6-715F1261E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10" r="22576"/>
          <a:stretch/>
        </p:blipFill>
        <p:spPr>
          <a:xfrm>
            <a:off x="5028324" y="5069960"/>
            <a:ext cx="1775248" cy="170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14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EE138-80E1-F34B-9CE1-F75C3A2E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bother using </a:t>
            </a:r>
            <a:br>
              <a:rPr lang="en-US" dirty="0"/>
            </a:br>
            <a:r>
              <a:rPr lang="en-US" dirty="0"/>
              <a:t>logical variables?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A2F65-6BC2-0743-8CC6-7152B29AA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example, if we only want to extract a species from the iris </a:t>
            </a:r>
            <a:r>
              <a:rPr lang="en-US" dirty="0" err="1"/>
              <a:t>data.frame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iris$Species</a:t>
            </a:r>
            <a:r>
              <a:rPr lang="en-US" dirty="0">
                <a:solidFill>
                  <a:srgbClr val="FFC000"/>
                </a:solidFill>
              </a:rPr>
              <a:t> == “virginica”</a:t>
            </a:r>
            <a:r>
              <a:rPr lang="en-US" dirty="0"/>
              <a:t> #returns a logical vector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can only extract </a:t>
            </a:r>
            <a:r>
              <a:rPr lang="en-US" dirty="0">
                <a:solidFill>
                  <a:srgbClr val="FF0000"/>
                </a:solidFill>
              </a:rPr>
              <a:t>the rows </a:t>
            </a:r>
            <a:r>
              <a:rPr lang="en-US" dirty="0"/>
              <a:t>having Species variable “virginica”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iris[</a:t>
            </a:r>
            <a:r>
              <a:rPr lang="en-US" dirty="0" err="1">
                <a:solidFill>
                  <a:srgbClr val="FF0000"/>
                </a:solidFill>
              </a:rPr>
              <a:t>iris$Species</a:t>
            </a:r>
            <a:r>
              <a:rPr lang="en-US" dirty="0">
                <a:solidFill>
                  <a:srgbClr val="FF0000"/>
                </a:solidFill>
              </a:rPr>
              <a:t> == “virginica”</a:t>
            </a:r>
            <a:r>
              <a:rPr lang="en-US" dirty="0"/>
              <a:t>, 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292337-F3BA-9640-A401-660220407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912" y="5233986"/>
            <a:ext cx="2442029" cy="137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58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D2BF-0277-2E4D-A4A7-6B4CAADB5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A674A-E78B-6E4A-83A9-7B68F8251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Extract the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observations</a:t>
            </a:r>
            <a:r>
              <a:rPr lang="en-US" sz="3600" dirty="0"/>
              <a:t> that have </a:t>
            </a:r>
            <a:r>
              <a:rPr lang="en-US" sz="3600" dirty="0">
                <a:solidFill>
                  <a:srgbClr val="FF0000"/>
                </a:solidFill>
              </a:rPr>
              <a:t>mpg bigger than or equal to 20</a:t>
            </a:r>
            <a:r>
              <a:rPr lang="en-US" sz="3600" dirty="0"/>
              <a:t> from </a:t>
            </a:r>
            <a:r>
              <a:rPr lang="en-US" sz="3600" dirty="0" err="1"/>
              <a:t>data.frame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00B050"/>
                </a:solidFill>
              </a:rPr>
              <a:t>mtcars</a:t>
            </a:r>
            <a:endParaRPr lang="en-US" sz="3600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055F0-903B-2C49-86BB-A604ADF17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84" y="4724400"/>
            <a:ext cx="2670629" cy="20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95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B644-E75B-4D41-8FEB-06A4A211F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F4AB8-BE8D-3D45-9A93-6EFFEA383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always know where is the file you want to import.</a:t>
            </a:r>
          </a:p>
          <a:p>
            <a:endParaRPr lang="en-US" dirty="0"/>
          </a:p>
          <a:p>
            <a:r>
              <a:rPr lang="en-US" dirty="0"/>
              <a:t>Second, know where are you “working” in right now.</a:t>
            </a:r>
          </a:p>
          <a:p>
            <a:pPr lvl="1"/>
            <a:r>
              <a:rPr lang="en-US" dirty="0" err="1"/>
              <a:t>setwd</a:t>
            </a:r>
            <a:r>
              <a:rPr lang="en-US" dirty="0"/>
              <a:t>(“the/directory/”)</a:t>
            </a:r>
          </a:p>
          <a:p>
            <a:pPr lvl="1"/>
            <a:r>
              <a:rPr lang="en-US" dirty="0"/>
              <a:t>Session -&gt;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3926921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import a data, either</a:t>
            </a:r>
          </a:p>
          <a:p>
            <a:pPr lvl="1"/>
            <a:r>
              <a:rPr lang="en-US" dirty="0"/>
              <a:t>The data is located right in your working directory</a:t>
            </a:r>
          </a:p>
          <a:p>
            <a:pPr lvl="1"/>
            <a:r>
              <a:rPr lang="en-US" dirty="0"/>
              <a:t>You give R a absolute path to locate the data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read.csv</a:t>
            </a:r>
            <a:r>
              <a:rPr lang="en-US" dirty="0">
                <a:solidFill>
                  <a:srgbClr val="FF0000"/>
                </a:solidFill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read.table</a:t>
            </a:r>
            <a:r>
              <a:rPr lang="en-US" dirty="0">
                <a:solidFill>
                  <a:srgbClr val="FF000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40508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import our good old IMDB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FF0000"/>
                </a:solidFill>
              </a:rPr>
              <a:t>read.csv</a:t>
            </a:r>
            <a:r>
              <a:rPr lang="en-US" b="1" dirty="0">
                <a:solidFill>
                  <a:srgbClr val="FF0000"/>
                </a:solidFill>
              </a:rPr>
              <a:t>(“</a:t>
            </a:r>
            <a:r>
              <a:rPr lang="en-US" b="1" dirty="0" err="1">
                <a:solidFill>
                  <a:srgbClr val="FF0000"/>
                </a:solidFill>
              </a:rPr>
              <a:t>movies.csv</a:t>
            </a:r>
            <a:r>
              <a:rPr lang="en-US" b="1" dirty="0">
                <a:solidFill>
                  <a:srgbClr val="FF0000"/>
                </a:solidFill>
              </a:rPr>
              <a:t>”)</a:t>
            </a: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00B050"/>
                </a:solidFill>
              </a:rPr>
              <a:t>read.csv</a:t>
            </a:r>
            <a:r>
              <a:rPr lang="en-US" b="1" dirty="0">
                <a:solidFill>
                  <a:srgbClr val="00B050"/>
                </a:solidFill>
              </a:rPr>
              <a:t>(“~/Documents/Code on/R/</a:t>
            </a:r>
            <a:r>
              <a:rPr lang="en-US" b="1" dirty="0" err="1">
                <a:solidFill>
                  <a:srgbClr val="00B050"/>
                </a:solidFill>
              </a:rPr>
              <a:t>movies.csv</a:t>
            </a:r>
            <a:r>
              <a:rPr lang="en-US" b="1" dirty="0">
                <a:solidFill>
                  <a:srgbClr val="00B050"/>
                </a:solidFill>
              </a:rPr>
              <a:t>”)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 err="1"/>
              <a:t>read.csv</a:t>
            </a:r>
            <a:r>
              <a:rPr lang="en-US" sz="2400" dirty="0"/>
              <a:t>(“/Users/ted/Documents/Code on/R/</a:t>
            </a:r>
            <a:r>
              <a:rPr lang="en-US" sz="2400" dirty="0" err="1"/>
              <a:t>movies.csv</a:t>
            </a:r>
            <a:r>
              <a:rPr lang="en-US" sz="2400" dirty="0"/>
              <a:t>”)</a:t>
            </a: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69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import our good old IMDB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FF0000"/>
                </a:solidFill>
              </a:rPr>
              <a:t>read.table</a:t>
            </a:r>
            <a:r>
              <a:rPr lang="en-US" b="1" dirty="0">
                <a:solidFill>
                  <a:srgbClr val="FF0000"/>
                </a:solidFill>
              </a:rPr>
              <a:t>(“</a:t>
            </a:r>
            <a:r>
              <a:rPr lang="en-US" b="1" dirty="0" err="1">
                <a:solidFill>
                  <a:srgbClr val="FF0000"/>
                </a:solidFill>
              </a:rPr>
              <a:t>movies.txt</a:t>
            </a:r>
            <a:r>
              <a:rPr lang="en-US" b="1" dirty="0">
                <a:solidFill>
                  <a:srgbClr val="FF0000"/>
                </a:solidFill>
              </a:rPr>
              <a:t>”, </a:t>
            </a:r>
            <a:r>
              <a:rPr lang="en-US" b="1" dirty="0" err="1">
                <a:solidFill>
                  <a:srgbClr val="FF0000"/>
                </a:solidFill>
              </a:rPr>
              <a:t>sep</a:t>
            </a:r>
            <a:r>
              <a:rPr lang="en-US" b="1" dirty="0">
                <a:solidFill>
                  <a:srgbClr val="FF0000"/>
                </a:solidFill>
              </a:rPr>
              <a:t> = “\t”, header = T)</a:t>
            </a: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415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1FDE7-AD56-3F49-8E21-62882C94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BF60C-49C0-4C42-8E94-E37F1AE23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make the best use of R, we need to know the correct and proper packages that best fulfill our requirement.</a:t>
            </a:r>
          </a:p>
          <a:p>
            <a:endParaRPr lang="en-US" dirty="0"/>
          </a:p>
          <a:p>
            <a:r>
              <a:rPr lang="en-US" dirty="0"/>
              <a:t>There isn’t a built-in function for R to read and import excel file directly</a:t>
            </a:r>
          </a:p>
          <a:p>
            <a:endParaRPr lang="en-US" dirty="0"/>
          </a:p>
          <a:p>
            <a:r>
              <a:rPr lang="en-US" dirty="0"/>
              <a:t>We need to </a:t>
            </a:r>
            <a:r>
              <a:rPr lang="en-US" dirty="0">
                <a:solidFill>
                  <a:srgbClr val="FF0000"/>
                </a:solidFill>
              </a:rPr>
              <a:t>install</a:t>
            </a:r>
            <a:r>
              <a:rPr lang="en-US" dirty="0"/>
              <a:t> it and then </a:t>
            </a:r>
            <a:r>
              <a:rPr lang="en-US" dirty="0">
                <a:solidFill>
                  <a:srgbClr val="FF0000"/>
                </a:solidFill>
              </a:rPr>
              <a:t>library</a:t>
            </a:r>
            <a:r>
              <a:rPr lang="en-US" dirty="0"/>
              <a:t> it</a:t>
            </a:r>
          </a:p>
        </p:txBody>
      </p:sp>
    </p:spTree>
    <p:extLst>
      <p:ext uri="{BB962C8B-B14F-4D97-AF65-F5344CB8AC3E}">
        <p14:creationId xmlns:p14="http://schemas.microsoft.com/office/powerpoint/2010/main" val="3338873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5152D-BB6B-B74D-90CC-3C7456A2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E96A6-A948-1549-BD41-993DDC60B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solidFill>
                  <a:srgbClr val="FF0000"/>
                </a:solidFill>
              </a:rPr>
              <a:t>install.packages</a:t>
            </a:r>
            <a:r>
              <a:rPr lang="en-US" dirty="0">
                <a:solidFill>
                  <a:srgbClr val="FF0000"/>
                </a:solidFill>
              </a:rPr>
              <a:t>("</a:t>
            </a:r>
            <a:r>
              <a:rPr lang="en-US" dirty="0" err="1">
                <a:solidFill>
                  <a:srgbClr val="FF0000"/>
                </a:solidFill>
              </a:rPr>
              <a:t>readxl</a:t>
            </a:r>
            <a:r>
              <a:rPr lang="en-US" dirty="0">
                <a:solidFill>
                  <a:srgbClr val="FF0000"/>
                </a:solidFill>
              </a:rPr>
              <a:t>")</a:t>
            </a:r>
          </a:p>
          <a:p>
            <a:pPr marL="0" indent="0" algn="ctr">
              <a:buNone/>
            </a:pPr>
            <a:r>
              <a:rPr lang="en-US" dirty="0"/>
              <a:t># We don’t need to install it next time</a:t>
            </a:r>
          </a:p>
          <a:p>
            <a:pPr marL="0" indent="0" algn="ctr">
              <a:buNone/>
            </a:pPr>
            <a:r>
              <a:rPr lang="en-US" dirty="0"/>
              <a:t># put quotation marks when you’re installing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library(</a:t>
            </a:r>
            <a:r>
              <a:rPr lang="en-US" dirty="0" err="1">
                <a:solidFill>
                  <a:srgbClr val="FF0000"/>
                </a:solidFill>
              </a:rPr>
              <a:t>readxl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00B050"/>
                </a:solidFill>
              </a:rPr>
              <a:t>movie3 = </a:t>
            </a:r>
            <a:r>
              <a:rPr lang="en-US" dirty="0" err="1">
                <a:solidFill>
                  <a:srgbClr val="00B050"/>
                </a:solidFill>
              </a:rPr>
              <a:t>read_excel</a:t>
            </a:r>
            <a:r>
              <a:rPr lang="en-US" dirty="0">
                <a:solidFill>
                  <a:srgbClr val="00B050"/>
                </a:solidFill>
              </a:rPr>
              <a:t>("</a:t>
            </a:r>
            <a:r>
              <a:rPr lang="en-US" dirty="0" err="1">
                <a:solidFill>
                  <a:srgbClr val="00B050"/>
                </a:solidFill>
              </a:rPr>
              <a:t>movies.xlsx</a:t>
            </a:r>
            <a:r>
              <a:rPr lang="en-US" dirty="0">
                <a:solidFill>
                  <a:srgbClr val="00B050"/>
                </a:solidFill>
              </a:rPr>
              <a:t>", sheet = 3)</a:t>
            </a:r>
          </a:p>
        </p:txBody>
      </p:sp>
    </p:spTree>
    <p:extLst>
      <p:ext uri="{BB962C8B-B14F-4D97-AF65-F5344CB8AC3E}">
        <p14:creationId xmlns:p14="http://schemas.microsoft.com/office/powerpoint/2010/main" val="3430529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23B02-2869-6943-8A39-97E214C8B9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Codeon</a:t>
            </a:r>
            <a:r>
              <a:rPr lang="en-US" dirty="0"/>
              <a:t> Lecture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2A150-D559-104A-A056-A476A284B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02/13/2019</a:t>
            </a:r>
          </a:p>
          <a:p>
            <a:r>
              <a:rPr lang="en-US" dirty="0"/>
              <a:t>Ted Tseng</a:t>
            </a:r>
          </a:p>
        </p:txBody>
      </p:sp>
    </p:spTree>
    <p:extLst>
      <p:ext uri="{BB962C8B-B14F-4D97-AF65-F5344CB8AC3E}">
        <p14:creationId xmlns:p14="http://schemas.microsoft.com/office/powerpoint/2010/main" val="3548489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76E8F-6123-2045-8468-7338EA15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play with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2B8E6-22C1-9641-A6AE-872B7A0B0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movies which are English, in 2010, and order them by IMDB score.</a:t>
            </a:r>
          </a:p>
          <a:p>
            <a:endParaRPr lang="en-US" dirty="0"/>
          </a:p>
          <a:p>
            <a:r>
              <a:rPr lang="en-US" dirty="0"/>
              <a:t>Order this sheet by IMDB score</a:t>
            </a:r>
          </a:p>
          <a:p>
            <a:endParaRPr lang="en-US" dirty="0"/>
          </a:p>
          <a:p>
            <a:r>
              <a:rPr lang="en-US" dirty="0"/>
              <a:t>Comedy? R?</a:t>
            </a:r>
          </a:p>
        </p:txBody>
      </p:sp>
    </p:spTree>
    <p:extLst>
      <p:ext uri="{BB962C8B-B14F-4D97-AF65-F5344CB8AC3E}">
        <p14:creationId xmlns:p14="http://schemas.microsoft.com/office/powerpoint/2010/main" val="3598813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946E-E9D3-BC45-BBE7-3F438EA41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Tedious Tedious Tedious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1FBF9-F44F-3949-8004-D87CA499C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Excuses, Excuses</a:t>
            </a:r>
          </a:p>
          <a:p>
            <a:endParaRPr lang="en-US" dirty="0"/>
          </a:p>
          <a:p>
            <a:r>
              <a:rPr lang="en-US" dirty="0"/>
              <a:t>Packages, Packages</a:t>
            </a:r>
          </a:p>
          <a:p>
            <a:endParaRPr lang="en-US" dirty="0"/>
          </a:p>
          <a:p>
            <a:r>
              <a:rPr lang="en-US" dirty="0" err="1"/>
              <a:t>dplyr</a:t>
            </a:r>
            <a:r>
              <a:rPr lang="en-US" dirty="0"/>
              <a:t>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40DD6-3F81-8F44-9A52-A0C61A506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583" y="5138057"/>
            <a:ext cx="2807689" cy="157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4779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B8390-2285-4A41-B6E6-BD8AFFA5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76B39-AC6E-CE49-918E-B2F1DC214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grammar of data manipulation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mutate() </a:t>
            </a:r>
            <a:r>
              <a:rPr lang="en-US" dirty="0"/>
              <a:t># columns or variables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select() </a:t>
            </a:r>
            <a:r>
              <a:rPr lang="en-US" dirty="0"/>
              <a:t># columns or variables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filter() </a:t>
            </a:r>
            <a:r>
              <a:rPr lang="en-US" dirty="0"/>
              <a:t># rows or observations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arrange() </a:t>
            </a:r>
            <a:r>
              <a:rPr lang="en-US" dirty="0"/>
              <a:t># rows or observations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50"/>
                </a:solidFill>
              </a:rPr>
              <a:t>summarise</a:t>
            </a:r>
            <a:r>
              <a:rPr lang="en-US" dirty="0">
                <a:solidFill>
                  <a:srgbClr val="00B050"/>
                </a:solidFill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pipe operation </a:t>
            </a:r>
            <a:r>
              <a:rPr lang="en-US" dirty="0">
                <a:solidFill>
                  <a:srgbClr val="FF0000"/>
                </a:solidFill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1739899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36BF-ABE3-524B-A7F6-DC6383A9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your own Boba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63B3-A1B9-0D4F-AEA2-407CA8274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dirty="0">
                <a:solidFill>
                  <a:srgbClr val="00B050"/>
                </a:solidFill>
              </a:rPr>
              <a:t>movie3</a:t>
            </a:r>
            <a:r>
              <a:rPr lang="en-US" sz="3600" dirty="0"/>
              <a:t>[</a:t>
            </a:r>
            <a:r>
              <a:rPr lang="en-US" sz="3600" dirty="0">
                <a:solidFill>
                  <a:srgbClr val="7030A0"/>
                </a:solidFill>
              </a:rPr>
              <a:t>movie3$Language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FF0000"/>
                </a:solidFill>
              </a:rPr>
              <a:t>==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B0F0"/>
                </a:solidFill>
              </a:rPr>
              <a:t>"English"</a:t>
            </a:r>
            <a:r>
              <a:rPr lang="en-US" sz="3600" dirty="0"/>
              <a:t>, ]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Take the observations (movies) in </a:t>
            </a:r>
            <a:r>
              <a:rPr lang="en-US" dirty="0" err="1"/>
              <a:t>data.frame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movie3</a:t>
            </a:r>
            <a:r>
              <a:rPr lang="en-US" dirty="0"/>
              <a:t> which have the </a:t>
            </a:r>
            <a:r>
              <a:rPr lang="en-US" dirty="0">
                <a:solidFill>
                  <a:srgbClr val="7030A0"/>
                </a:solidFill>
              </a:rPr>
              <a:t>variables Language </a:t>
            </a:r>
            <a:r>
              <a:rPr lang="en-US" dirty="0">
                <a:solidFill>
                  <a:srgbClr val="FF0000"/>
                </a:solidFill>
              </a:rPr>
              <a:t>equal to </a:t>
            </a:r>
            <a:r>
              <a:rPr lang="en-US" dirty="0">
                <a:solidFill>
                  <a:srgbClr val="00B0F0"/>
                </a:solidFill>
              </a:rPr>
              <a:t>character “English”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7D3ED1-4BCD-3B46-B0F3-5126BEF16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628" y="5182312"/>
            <a:ext cx="2307771" cy="153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20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36BF-ABE3-524B-A7F6-DC6383A9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your Boba through </a:t>
            </a:r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63B3-A1B9-0D4F-AEA2-407CA8274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dirty="0"/>
              <a:t>movie3 </a:t>
            </a:r>
            <a:r>
              <a:rPr lang="en-US" sz="3600" dirty="0">
                <a:solidFill>
                  <a:srgbClr val="00B050"/>
                </a:solidFill>
              </a:rPr>
              <a:t>%&gt;%</a:t>
            </a:r>
            <a:r>
              <a:rPr lang="en-US" sz="3600" dirty="0"/>
              <a:t> </a:t>
            </a:r>
            <a:br>
              <a:rPr lang="en-US" sz="3600" dirty="0">
                <a:solidFill>
                  <a:srgbClr val="00B050"/>
                </a:solidFill>
              </a:rPr>
            </a:br>
            <a:r>
              <a:rPr lang="en-US" sz="3600" dirty="0">
                <a:solidFill>
                  <a:srgbClr val="FF0000"/>
                </a:solidFill>
              </a:rPr>
              <a:t>filter</a:t>
            </a:r>
            <a:r>
              <a:rPr lang="en-US" sz="3600" dirty="0"/>
              <a:t>(Language == "English”)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Well, I want to use movie3, and …, </a:t>
            </a:r>
            <a:r>
              <a:rPr lang="en-US" dirty="0">
                <a:solidFill>
                  <a:srgbClr val="00B050"/>
                </a:solidFill>
              </a:rPr>
              <a:t>and then </a:t>
            </a:r>
            <a:r>
              <a:rPr lang="en-US" dirty="0"/>
              <a:t>could you just </a:t>
            </a:r>
            <a:r>
              <a:rPr lang="en-US" dirty="0">
                <a:solidFill>
                  <a:srgbClr val="FF0000"/>
                </a:solidFill>
              </a:rPr>
              <a:t>choose</a:t>
            </a:r>
            <a:r>
              <a:rPr lang="en-US" dirty="0"/>
              <a:t> the movies those have Language equal to “English”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CA1CA5-5A29-5B49-828D-930B839EF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2543" y="5105400"/>
            <a:ext cx="1642835" cy="164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621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B243-B759-7C47-BF39-65D3EE27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magic 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F7A4-A702-1B40-ABFE-D6A0AECB4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movie3[movie3$Language == "English",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movie3 %&gt;%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filter(Language == "English”)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>
                <a:solidFill>
                  <a:srgbClr val="FF0000"/>
                </a:solidFill>
              </a:rPr>
              <a:t>command+shift+M</a:t>
            </a:r>
            <a:r>
              <a:rPr lang="en-US" dirty="0"/>
              <a:t> or </a:t>
            </a:r>
            <a:r>
              <a:rPr lang="en-US" dirty="0" err="1">
                <a:solidFill>
                  <a:srgbClr val="FF0000"/>
                </a:solidFill>
              </a:rPr>
              <a:t>ctrl+shift+M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 to insert a pipe mark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11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5F1BD-5191-E042-9D60-851BE4128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15686"/>
            <a:ext cx="7886700" cy="592659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English.movie</a:t>
            </a:r>
            <a:r>
              <a:rPr lang="en-US" dirty="0"/>
              <a:t> = movie3[movie3$Language == "English",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English.2010.movie = </a:t>
            </a:r>
            <a:r>
              <a:rPr lang="en-US" dirty="0" err="1"/>
              <a:t>English.movie</a:t>
            </a:r>
            <a:r>
              <a:rPr lang="en-US" dirty="0"/>
              <a:t>[</a:t>
            </a:r>
            <a:r>
              <a:rPr lang="en-US" dirty="0" err="1"/>
              <a:t>English.movie$Year</a:t>
            </a:r>
            <a:r>
              <a:rPr lang="en-US" dirty="0"/>
              <a:t> == 2010,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ordered.English.2010.movie = English.2010.movie[order(English.2010.movie$`IMDB Score`),]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ordered.English.2010.movie = English.2010.movie[order(English.2010.movie$`IMDB Score`, decreasing = T),]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my.comedy</a:t>
            </a:r>
            <a:r>
              <a:rPr lang="en-US" dirty="0"/>
              <a:t> = ordered.English.2010.movie[</a:t>
            </a:r>
            <a:r>
              <a:rPr lang="en-US" dirty="0" err="1"/>
              <a:t>grepl</a:t>
            </a:r>
            <a:r>
              <a:rPr lang="en-US" dirty="0"/>
              <a:t>("Comedy", ordered.English.2010.movie$Genres), ]</a:t>
            </a:r>
          </a:p>
          <a:p>
            <a:pPr marL="0" indent="0">
              <a:buNone/>
            </a:pPr>
            <a:r>
              <a:rPr lang="en-US" dirty="0" err="1"/>
              <a:t>my.R.comedy</a:t>
            </a:r>
            <a:r>
              <a:rPr lang="en-US" dirty="0"/>
              <a:t> = </a:t>
            </a:r>
            <a:r>
              <a:rPr lang="en-US" dirty="0" err="1"/>
              <a:t>my.comedy</a:t>
            </a:r>
            <a:r>
              <a:rPr lang="en-US" dirty="0"/>
              <a:t>[</a:t>
            </a:r>
            <a:r>
              <a:rPr lang="en-US" dirty="0" err="1"/>
              <a:t>my.comedy$`Content</a:t>
            </a:r>
            <a:r>
              <a:rPr lang="en-US" dirty="0"/>
              <a:t> Rating` == "R", 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221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5F1BD-5191-E042-9D60-851BE4128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15686"/>
            <a:ext cx="7886700" cy="5926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dp.movie</a:t>
            </a:r>
            <a:r>
              <a:rPr lang="en-US" dirty="0"/>
              <a:t> = movie3 %&gt;% </a:t>
            </a:r>
          </a:p>
          <a:p>
            <a:pPr marL="0" indent="0">
              <a:buNone/>
            </a:pPr>
            <a:r>
              <a:rPr lang="en-US" dirty="0"/>
              <a:t>  filter(Language == "English") %&gt;% </a:t>
            </a:r>
          </a:p>
          <a:p>
            <a:pPr marL="0" indent="0">
              <a:buNone/>
            </a:pPr>
            <a:r>
              <a:rPr lang="en-US" dirty="0"/>
              <a:t>  filter(Year == 2010) %&gt;% </a:t>
            </a:r>
          </a:p>
          <a:p>
            <a:pPr marL="0" indent="0">
              <a:buNone/>
            </a:pPr>
            <a:r>
              <a:rPr lang="en-US" dirty="0"/>
              <a:t>  arrange(</a:t>
            </a:r>
            <a:r>
              <a:rPr lang="en-US" dirty="0" err="1"/>
              <a:t>desc</a:t>
            </a:r>
            <a:r>
              <a:rPr lang="en-US" dirty="0"/>
              <a:t>(`IMDB Score`)) %&gt;% </a:t>
            </a:r>
          </a:p>
          <a:p>
            <a:pPr marL="0" indent="0">
              <a:buNone/>
            </a:pPr>
            <a:r>
              <a:rPr lang="en-US" dirty="0"/>
              <a:t>  filter(</a:t>
            </a:r>
            <a:r>
              <a:rPr lang="en-US" dirty="0" err="1"/>
              <a:t>str_detect</a:t>
            </a:r>
            <a:r>
              <a:rPr lang="en-US" dirty="0"/>
              <a:t>(Genres, "Comedy")) %&gt;% </a:t>
            </a:r>
          </a:p>
          <a:p>
            <a:pPr marL="0" indent="0">
              <a:buNone/>
            </a:pPr>
            <a:r>
              <a:rPr lang="en-US" dirty="0"/>
              <a:t>  filter(`Content Rating` == "R")</a:t>
            </a:r>
          </a:p>
        </p:txBody>
      </p:sp>
    </p:spTree>
    <p:extLst>
      <p:ext uri="{BB962C8B-B14F-4D97-AF65-F5344CB8AC3E}">
        <p14:creationId xmlns:p14="http://schemas.microsoft.com/office/powerpoint/2010/main" val="2374372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C9D01-D5CA-A347-8524-B8FC46454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3D35A-2B04-B44F-9E3C-1D6263BD6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dp.movie</a:t>
            </a:r>
            <a:r>
              <a:rPr lang="en-US" dirty="0"/>
              <a:t> = </a:t>
            </a:r>
            <a:r>
              <a:rPr lang="en-US" dirty="0" err="1"/>
              <a:t>dp.movie</a:t>
            </a:r>
            <a:r>
              <a:rPr lang="en-US" dirty="0"/>
              <a:t> %&gt;%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sz="2000" dirty="0"/>
              <a:t>mutate("Earning per IMDB" = `Gross Earnings`/`IMDB Score`) %&gt;%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arrange(</a:t>
            </a:r>
            <a:r>
              <a:rPr lang="en-US" dirty="0" err="1"/>
              <a:t>desc</a:t>
            </a:r>
            <a:r>
              <a:rPr lang="en-US" dirty="0"/>
              <a:t>(`Earning per IMDB`))</a:t>
            </a:r>
          </a:p>
        </p:txBody>
      </p:sp>
    </p:spTree>
    <p:extLst>
      <p:ext uri="{BB962C8B-B14F-4D97-AF65-F5344CB8AC3E}">
        <p14:creationId xmlns:p14="http://schemas.microsoft.com/office/powerpoint/2010/main" val="132476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080E8-7F2B-A74D-A812-ACEA80C7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133ACC-E0B1-EA4C-9C04-09D7326C7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grammar of data manipulation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mutate() </a:t>
            </a:r>
            <a:r>
              <a:rPr lang="en-US" dirty="0"/>
              <a:t>generate new variables or columns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select() </a:t>
            </a:r>
            <a:r>
              <a:rPr lang="en-US" dirty="0"/>
              <a:t>pick out specific variables or columns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filter() </a:t>
            </a:r>
            <a:r>
              <a:rPr lang="en-US" dirty="0"/>
              <a:t>filter out certain observations or rows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arrange() </a:t>
            </a:r>
            <a:r>
              <a:rPr lang="en-US" dirty="0"/>
              <a:t>rearrange observations or rows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50"/>
                </a:solidFill>
              </a:rPr>
              <a:t>summarise</a:t>
            </a:r>
            <a:r>
              <a:rPr lang="en-US" dirty="0">
                <a:solidFill>
                  <a:srgbClr val="00B050"/>
                </a:solidFill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pipe operation </a:t>
            </a:r>
            <a:r>
              <a:rPr lang="en-US" dirty="0">
                <a:solidFill>
                  <a:srgbClr val="FF0000"/>
                </a:solidFill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402170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05AD8-0F37-3645-8CE5-3D415CA9D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AACA6-5B03-A44C-B9F6-442886949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pressing </a:t>
            </a:r>
            <a:r>
              <a:rPr lang="en-US" dirty="0" err="1">
                <a:solidFill>
                  <a:srgbClr val="FF0000"/>
                </a:solidFill>
              </a:rPr>
              <a:t>command+return</a:t>
            </a:r>
            <a:r>
              <a:rPr lang="en-US" dirty="0"/>
              <a:t> or </a:t>
            </a:r>
            <a:r>
              <a:rPr lang="en-US" dirty="0" err="1">
                <a:solidFill>
                  <a:srgbClr val="FF0000"/>
                </a:solidFill>
              </a:rPr>
              <a:t>ctrl+enter</a:t>
            </a:r>
            <a:r>
              <a:rPr lang="en-US" dirty="0"/>
              <a:t>, you’ll run the current line in your </a:t>
            </a:r>
            <a:r>
              <a:rPr lang="en-US" dirty="0" err="1"/>
              <a:t>Rscript</a:t>
            </a:r>
            <a:r>
              <a:rPr lang="en-US" dirty="0"/>
              <a:t> by sending it to the </a:t>
            </a:r>
            <a:r>
              <a:rPr lang="en-US" dirty="0" err="1"/>
              <a:t>Rconsole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54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418B3-E244-F947-9510-55193CC54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 types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511F-21FD-D846-8FC8-A7E0CC024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</a:t>
            </a:r>
          </a:p>
          <a:p>
            <a:pPr lvl="1"/>
            <a:r>
              <a:rPr lang="en-US" dirty="0"/>
              <a:t>1, 2.5, pi, </a:t>
            </a:r>
            <a:r>
              <a:rPr lang="en-US" dirty="0" err="1"/>
              <a:t>exp</a:t>
            </a:r>
            <a:r>
              <a:rPr lang="en-US" dirty="0"/>
              <a:t>(1)</a:t>
            </a:r>
          </a:p>
          <a:p>
            <a:r>
              <a:rPr lang="en-US" dirty="0"/>
              <a:t>character (string)</a:t>
            </a:r>
          </a:p>
          <a:p>
            <a:pPr lvl="1"/>
            <a:r>
              <a:rPr lang="en-US" dirty="0"/>
              <a:t>“something something”</a:t>
            </a:r>
          </a:p>
          <a:p>
            <a:r>
              <a:rPr lang="en-US" dirty="0"/>
              <a:t>logical (Boolean)</a:t>
            </a:r>
          </a:p>
          <a:p>
            <a:pPr lvl="1"/>
            <a:r>
              <a:rPr lang="en-US" dirty="0"/>
              <a:t>TRUE</a:t>
            </a:r>
          </a:p>
          <a:p>
            <a:pPr lvl="1"/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55415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036F-8BDE-664B-BE49-564B4A14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objects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0CD7-B4A1-6E4F-A075-18D13ECC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</a:t>
            </a:r>
          </a:p>
          <a:p>
            <a:r>
              <a:rPr lang="en-US" dirty="0"/>
              <a:t>matrix</a:t>
            </a:r>
          </a:p>
          <a:p>
            <a:r>
              <a:rPr lang="en-US" dirty="0" err="1"/>
              <a:t>data.frame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582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8EF0-077E-2F48-B6A9-481FC70A3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data.frame</a:t>
            </a:r>
            <a:r>
              <a:rPr lang="en-US" dirty="0"/>
              <a:t>: how to slice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30CD-3855-4D49-9A7C-7407BC777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row and column index!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>
                <a:solidFill>
                  <a:srgbClr val="00B050"/>
                </a:solidFill>
              </a:rPr>
              <a:t>data.frame</a:t>
            </a:r>
            <a:r>
              <a:rPr lang="en-US" b="1" dirty="0"/>
              <a:t>[</a:t>
            </a:r>
            <a:r>
              <a:rPr lang="en-US" b="1" dirty="0" err="1">
                <a:solidFill>
                  <a:srgbClr val="FF0000"/>
                </a:solidFill>
              </a:rPr>
              <a:t>row_index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column_index</a:t>
            </a:r>
            <a:r>
              <a:rPr lang="en-US" b="1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066386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</a:t>
            </a:r>
            <a:r>
              <a:rPr lang="en-US" sz="4000" dirty="0">
                <a:solidFill>
                  <a:srgbClr val="FF0000"/>
                </a:solidFill>
              </a:rPr>
              <a:t>c(1, 2, 3)</a:t>
            </a:r>
            <a:r>
              <a:rPr lang="en-US" sz="4000" dirty="0"/>
              <a:t>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c(3, 4, 5)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row 1, 2, 3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244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</a:t>
            </a:r>
            <a:r>
              <a:rPr lang="en-US" sz="4000" dirty="0">
                <a:solidFill>
                  <a:srgbClr val="FF0000"/>
                </a:solidFill>
              </a:rPr>
              <a:t>1:3</a:t>
            </a:r>
            <a:r>
              <a:rPr lang="en-US" sz="4000" dirty="0"/>
              <a:t>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3:5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row 1, 2, 3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295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c(3, 4, 5)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all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FF0000"/>
                </a:solidFill>
              </a:rPr>
              <a:t>row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85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448</TotalTime>
  <Words>982</Words>
  <Application>Microsoft Macintosh PowerPoint</Application>
  <PresentationFormat>On-screen Show (4:3)</PresentationFormat>
  <Paragraphs>180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Codeon Lecture</vt:lpstr>
      <vt:lpstr>Remember</vt:lpstr>
      <vt:lpstr>Basic variable types in R</vt:lpstr>
      <vt:lpstr>Basic objects in R</vt:lpstr>
      <vt:lpstr>data.frame: how to slice it?</vt:lpstr>
      <vt:lpstr>for example</vt:lpstr>
      <vt:lpstr>for example</vt:lpstr>
      <vt:lpstr>for example</vt:lpstr>
      <vt:lpstr>for example</vt:lpstr>
      <vt:lpstr>Column extract (variable extract)</vt:lpstr>
      <vt:lpstr>Why bother using  logical variables?</vt:lpstr>
      <vt:lpstr>Exercise!!</vt:lpstr>
      <vt:lpstr>Data import</vt:lpstr>
      <vt:lpstr>Data import</vt:lpstr>
      <vt:lpstr>Data import</vt:lpstr>
      <vt:lpstr>Data import</vt:lpstr>
      <vt:lpstr>Package install</vt:lpstr>
      <vt:lpstr>Package install</vt:lpstr>
      <vt:lpstr>Let’s play with the data</vt:lpstr>
      <vt:lpstr>Tedious Tedious Tedious</vt:lpstr>
      <vt:lpstr>dplyr</vt:lpstr>
      <vt:lpstr>Making your own Boba</vt:lpstr>
      <vt:lpstr>Order your Boba through dplyr</vt:lpstr>
      <vt:lpstr>The magic %&gt;%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Codeon Lecture</dc:title>
  <dc:creator>Kuo-Chang Tseng</dc:creator>
  <cp:lastModifiedBy>Kuo-Chang Tseng</cp:lastModifiedBy>
  <cp:revision>23</cp:revision>
  <dcterms:created xsi:type="dcterms:W3CDTF">2019-02-13T04:18:27Z</dcterms:created>
  <dcterms:modified xsi:type="dcterms:W3CDTF">2019-02-14T00:43:27Z</dcterms:modified>
</cp:coreProperties>
</file>

<file path=docProps/thumbnail.jpeg>
</file>